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661"/>
    <a:srgbClr val="525250"/>
    <a:srgbClr val="878785"/>
    <a:srgbClr val="232524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990" y="-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4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66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Arduino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1858827" y="1185817"/>
            <a:ext cx="8313947" cy="97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52DCF2B-51DC-4408-B79D-3A426F88DD13}"/>
              </a:ext>
            </a:extLst>
          </p:cNvPr>
          <p:cNvSpPr txBox="1"/>
          <p:nvPr/>
        </p:nvSpPr>
        <p:spPr>
          <a:xfrm>
            <a:off x="1979706" y="1346058"/>
            <a:ext cx="7987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HY강B" pitchFamily="18" charset="-127"/>
                <a:ea typeface="HY강B" pitchFamily="18" charset="-127"/>
              </a:rPr>
              <a:t> 넘어진 상태</a:t>
            </a:r>
            <a:r>
              <a:rPr lang="en-US" altLang="ko-KR" sz="2000" b="1" dirty="0" smtClean="0">
                <a:latin typeface="HY강B" pitchFamily="18" charset="-127"/>
                <a:ea typeface="HY강B" pitchFamily="18" charset="-127"/>
              </a:rPr>
              <a:t>(FALL)</a:t>
            </a:r>
            <a:r>
              <a:rPr lang="ko-KR" altLang="en-US" sz="2000" b="1" dirty="0" smtClean="0">
                <a:latin typeface="HY강B" pitchFamily="18" charset="-127"/>
                <a:ea typeface="HY강B" pitchFamily="18" charset="-127"/>
              </a:rPr>
              <a:t>와 넘어지려는 상태</a:t>
            </a:r>
            <a:r>
              <a:rPr lang="en-US" altLang="ko-KR" sz="2000" b="1" dirty="0" smtClean="0">
                <a:latin typeface="HY강B" pitchFamily="18" charset="-127"/>
                <a:ea typeface="HY강B" pitchFamily="18" charset="-127"/>
              </a:rPr>
              <a:t>(WARNING)</a:t>
            </a:r>
            <a:r>
              <a:rPr lang="ko-KR" altLang="en-US" sz="2000" b="1" dirty="0" smtClean="0">
                <a:latin typeface="HY강B" pitchFamily="18" charset="-127"/>
                <a:ea typeface="HY강B" pitchFamily="18" charset="-127"/>
              </a:rPr>
              <a:t>일 때</a:t>
            </a:r>
            <a:endParaRPr lang="en-US" altLang="ko-KR" sz="2000" b="1" dirty="0" smtClean="0"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sz="2000" b="1" dirty="0" smtClean="0">
                <a:latin typeface="HY강B" pitchFamily="18" charset="-127"/>
                <a:ea typeface="HY강B" pitchFamily="18" charset="-127"/>
              </a:rPr>
              <a:t>Led</a:t>
            </a:r>
            <a:r>
              <a:rPr lang="ko-KR" altLang="en-US" sz="2000" b="1" dirty="0" smtClean="0">
                <a:latin typeface="HY강B" pitchFamily="18" charset="-127"/>
                <a:ea typeface="HY강B" pitchFamily="18" charset="-127"/>
              </a:rPr>
              <a:t>와 </a:t>
            </a:r>
            <a:r>
              <a:rPr lang="en-US" altLang="ko-KR" sz="2000" b="1" dirty="0" smtClean="0">
                <a:latin typeface="HY강B" pitchFamily="18" charset="-127"/>
                <a:ea typeface="HY강B" pitchFamily="18" charset="-127"/>
              </a:rPr>
              <a:t>TTS </a:t>
            </a:r>
            <a:r>
              <a:rPr lang="ko-KR" altLang="en-US" sz="2000" b="1" dirty="0" smtClean="0">
                <a:latin typeface="HY강B" pitchFamily="18" charset="-127"/>
                <a:ea typeface="HY강B" pitchFamily="18" charset="-127"/>
              </a:rPr>
              <a:t>음성이 실행</a:t>
            </a:r>
            <a:endParaRPr lang="en-US" altLang="ko-KR" sz="20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1823465" y="2703155"/>
            <a:ext cx="8313947" cy="1030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WARNING    </a:t>
            </a:r>
            <a:r>
              <a:rPr lang="ko-KR" altLang="en-US" b="1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빨간색 </a:t>
            </a:r>
            <a:r>
              <a:rPr lang="en-US" altLang="ko-KR" b="1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led </a:t>
            </a:r>
            <a:r>
              <a:rPr lang="ko-KR" altLang="en-US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점등</a:t>
            </a:r>
            <a:r>
              <a:rPr lang="en-US" altLang="ko-KR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위험합니다 </a:t>
            </a:r>
            <a:endParaRPr lang="en-US" altLang="ko-KR" b="1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FALL    &gt;   </a:t>
            </a:r>
            <a:r>
              <a:rPr lang="ko-KR" altLang="en-US" b="1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노란색 </a:t>
            </a:r>
            <a:r>
              <a:rPr lang="en-US" altLang="ko-KR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led </a:t>
            </a:r>
            <a:r>
              <a:rPr lang="ko-KR" altLang="en-US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점등</a:t>
            </a:r>
            <a:r>
              <a:rPr lang="en-US" altLang="ko-KR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관찰하세요</a:t>
            </a:r>
            <a:endParaRPr lang="en-US" altLang="ko-KR" b="1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1889892" y="4332361"/>
            <a:ext cx="8313947" cy="12461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동작은 </a:t>
            </a:r>
            <a:r>
              <a:rPr lang="ko-KR" altLang="en-US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성공하였으나</a:t>
            </a:r>
            <a:endParaRPr lang="en-US" altLang="ko-KR" b="1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Led</a:t>
            </a:r>
            <a:r>
              <a:rPr lang="ko-KR" altLang="en-US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가 눈에 잘 띄지 않아서 좀 더 확실한 경고 </a:t>
            </a:r>
            <a:endParaRPr lang="en-US" altLang="ko-KR" b="1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알림을 표시하기 위해 다른 방법을 </a:t>
            </a:r>
            <a:r>
              <a:rPr lang="ko-KR" altLang="en-US" b="1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찾아봄</a:t>
            </a:r>
            <a:endParaRPr lang="en-US" altLang="ko-KR" b="1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0695" y="3018541"/>
            <a:ext cx="118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HY강B" pitchFamily="18" charset="-127"/>
                <a:ea typeface="HY강B" pitchFamily="18" charset="-127"/>
              </a:rPr>
              <a:t>특정상황</a:t>
            </a:r>
            <a:endParaRPr lang="ko-KR" altLang="en-US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893" y="4881374"/>
            <a:ext cx="130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HY강B" pitchFamily="18" charset="-127"/>
                <a:ea typeface="HY강B" pitchFamily="18" charset="-127"/>
              </a:rPr>
              <a:t>시행착오</a:t>
            </a:r>
            <a:endParaRPr lang="ko-KR" altLang="en-US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494" y="1515335"/>
            <a:ext cx="118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HY강B" pitchFamily="18" charset="-127"/>
                <a:ea typeface="HY강B" pitchFamily="18" charset="-127"/>
              </a:rPr>
              <a:t>목표</a:t>
            </a:r>
            <a:endParaRPr lang="ko-KR" altLang="en-US" b="1" dirty="0"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17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4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66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Arduino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1794104" y="1062659"/>
            <a:ext cx="8675488" cy="12461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도트 매트릭스를 활용해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넘어진 상태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(FALL),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넘어지려는 상태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(</a:t>
            </a:r>
            <a:r>
              <a:rPr lang="en-US" altLang="ko-KR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WARNING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때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매트릭스에 각 단어가 출력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1794104" y="2711938"/>
            <a:ext cx="8675488" cy="12393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서버랑 </a:t>
            </a:r>
            <a:r>
              <a:rPr lang="ko-KR" altLang="en-US" b="1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아두이노랑</a:t>
            </a:r>
            <a:r>
              <a:rPr lang="ko-KR" altLang="en-US" b="1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데이터를 주고 받을 수 없었음</a:t>
            </a:r>
            <a:endParaRPr lang="en-US" altLang="ko-KR" b="1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1794104" y="4405188"/>
            <a:ext cx="8675488" cy="12461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아두이노</a:t>
            </a:r>
            <a:r>
              <a:rPr lang="ko-KR" altLang="en-US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보드에서 </a:t>
            </a:r>
            <a:r>
              <a:rPr lang="en-US" altLang="ko-KR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HTTP </a:t>
            </a:r>
            <a:r>
              <a:rPr lang="ko-KR" altLang="en-US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통신을 하려면 인터넷에 접속할 수 있는 방법이 필요함</a:t>
            </a:r>
            <a:endParaRPr lang="en-US" altLang="ko-KR" b="1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무선 </a:t>
            </a:r>
            <a:r>
              <a:rPr lang="ko-KR" altLang="en-US" b="1" dirty="0" err="1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네트웨크에</a:t>
            </a:r>
            <a:r>
              <a:rPr lang="ko-KR" altLang="en-US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연결해 인터넷에 접속하고 데이터를 주고 받을 수 있는 </a:t>
            </a:r>
            <a:r>
              <a:rPr lang="en-US" altLang="ko-KR" b="1" dirty="0" err="1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wifi</a:t>
            </a:r>
            <a:r>
              <a:rPr lang="en-US" altLang="ko-KR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모듈을 추가로 </a:t>
            </a:r>
            <a:r>
              <a:rPr lang="ko-KR" altLang="en-US" b="1" dirty="0" err="1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연결해야하는데</a:t>
            </a:r>
            <a:r>
              <a:rPr lang="ko-KR" altLang="en-US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 모듈이 없었음</a:t>
            </a:r>
            <a:endParaRPr lang="en-US" altLang="ko-KR" b="1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499" y="3711966"/>
            <a:ext cx="809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HY강B" pitchFamily="18" charset="-127"/>
                <a:ea typeface="HY강B" pitchFamily="18" charset="-127"/>
              </a:rPr>
              <a:t>시행착오</a:t>
            </a:r>
            <a:endParaRPr lang="ko-KR" altLang="en-US" sz="2400" b="1" dirty="0"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7" name="직선 연결선 6"/>
          <p:cNvCxnSpPr>
            <a:stCxn id="23" idx="1"/>
            <a:endCxn id="23" idx="1"/>
          </p:cNvCxnSpPr>
          <p:nvPr/>
        </p:nvCxnSpPr>
        <p:spPr>
          <a:xfrm>
            <a:off x="1794104" y="333161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14" idx="3"/>
            <a:endCxn id="23" idx="1"/>
          </p:cNvCxnSpPr>
          <p:nvPr/>
        </p:nvCxnSpPr>
        <p:spPr>
          <a:xfrm flipV="1">
            <a:off x="1136562" y="3331613"/>
            <a:ext cx="657542" cy="7958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14" idx="3"/>
            <a:endCxn id="10" idx="1"/>
          </p:cNvCxnSpPr>
          <p:nvPr/>
        </p:nvCxnSpPr>
        <p:spPr>
          <a:xfrm>
            <a:off x="1136562" y="4127465"/>
            <a:ext cx="657542" cy="9007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8672" y="1375508"/>
            <a:ext cx="1341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HY강B" pitchFamily="18" charset="-127"/>
                <a:ea typeface="HY강B" pitchFamily="18" charset="-127"/>
              </a:rPr>
              <a:t>목표</a:t>
            </a:r>
            <a:endParaRPr lang="ko-KR" altLang="en-US" sz="2400" b="1" dirty="0"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43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4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도트 매트릭스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88E5A3FE-AB36-8D0B-FC3F-80E1CBA336AD}"/>
              </a:ext>
            </a:extLst>
          </p:cNvPr>
          <p:cNvCxnSpPr>
            <a:cxnSpLocks/>
          </p:cNvCxnSpPr>
          <p:nvPr/>
        </p:nvCxnSpPr>
        <p:spPr>
          <a:xfrm>
            <a:off x="5210090" y="4653702"/>
            <a:ext cx="3466579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570766" y="2161549"/>
            <a:ext cx="93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8" y="982579"/>
            <a:ext cx="1850601" cy="77725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09" y="950339"/>
            <a:ext cx="1678216" cy="8094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970" y="1708183"/>
            <a:ext cx="3262818" cy="25355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75" y="1759831"/>
            <a:ext cx="4353533" cy="321075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0090" y="4843192"/>
            <a:ext cx="3646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latin typeface="HY강B" pitchFamily="18" charset="-127"/>
                <a:ea typeface="HY강B" pitchFamily="18" charset="-127"/>
              </a:rPr>
              <a:t>Json</a:t>
            </a:r>
            <a:r>
              <a:rPr lang="en-US" altLang="ko-KR" b="1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b="1" dirty="0" smtClean="0">
                <a:latin typeface="HY강B" pitchFamily="18" charset="-127"/>
                <a:ea typeface="HY강B" pitchFamily="18" charset="-127"/>
              </a:rPr>
              <a:t>파일을 열어 데이터를 읽고 </a:t>
            </a:r>
            <a:r>
              <a:rPr lang="ko-KR" altLang="en-US" b="1" dirty="0" err="1" smtClean="0">
                <a:latin typeface="HY강B" pitchFamily="18" charset="-127"/>
                <a:ea typeface="HY강B" pitchFamily="18" charset="-127"/>
              </a:rPr>
              <a:t>아두이노로</a:t>
            </a:r>
            <a:r>
              <a:rPr lang="ko-KR" altLang="en-US" b="1" dirty="0" smtClean="0">
                <a:latin typeface="HY강B" pitchFamily="18" charset="-127"/>
                <a:ea typeface="HY강B" pitchFamily="18" charset="-127"/>
              </a:rPr>
              <a:t> 전송</a:t>
            </a:r>
            <a:endParaRPr lang="ko-KR" altLang="en-US" b="1" dirty="0"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09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도트 매트릭스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282074" y="1364681"/>
            <a:ext cx="5228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필요한 라이브러리</a:t>
            </a:r>
            <a:endParaRPr lang="en-US" altLang="ko-KR" sz="1600" b="1" dirty="0" smtClean="0"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1600" b="1" dirty="0" err="1" smtClean="0">
                <a:latin typeface="HY강B" pitchFamily="18" charset="-127"/>
                <a:ea typeface="HY강B" pitchFamily="18" charset="-127"/>
              </a:rPr>
              <a:t>MD_parola.h</a:t>
            </a:r>
            <a:endParaRPr lang="en-US" altLang="ko-KR" sz="1600" b="1" dirty="0" smtClean="0"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1600" b="1" dirty="0" smtClean="0">
                <a:latin typeface="HY강B" pitchFamily="18" charset="-127"/>
                <a:ea typeface="HY강B" pitchFamily="18" charset="-127"/>
              </a:rPr>
              <a:t>MD_MAX72xx.h</a:t>
            </a:r>
          </a:p>
          <a:p>
            <a:r>
              <a:rPr lang="en-US" altLang="ko-KR" sz="1600" b="1" dirty="0" err="1" smtClean="0">
                <a:latin typeface="HY강B" pitchFamily="18" charset="-127"/>
                <a:ea typeface="HY강B" pitchFamily="18" charset="-127"/>
              </a:rPr>
              <a:t>SPI.h</a:t>
            </a:r>
            <a:endParaRPr lang="en-US" altLang="ko-KR" sz="1600" b="1" dirty="0"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1600" b="1" dirty="0" err="1" smtClean="0">
                <a:latin typeface="HY강B" pitchFamily="18" charset="-127"/>
                <a:ea typeface="HY강B" pitchFamily="18" charset="-127"/>
              </a:rPr>
              <a:t>ArduinoJson.h</a:t>
            </a:r>
            <a:endParaRPr lang="en-US" altLang="ko-KR" sz="1600" b="1" dirty="0" smtClean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98" y="848655"/>
            <a:ext cx="741787" cy="5160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98" y="1385539"/>
            <a:ext cx="5281273" cy="18630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2671" y="2860430"/>
            <a:ext cx="46345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HY강B" pitchFamily="18" charset="-127"/>
                <a:ea typeface="HY강B" pitchFamily="18" charset="-127"/>
              </a:rPr>
              <a:t>#define: </a:t>
            </a:r>
            <a:r>
              <a:rPr lang="ko-KR" altLang="en-US" sz="1600" b="1" dirty="0" err="1" smtClean="0">
                <a:latin typeface="HY강B" pitchFamily="18" charset="-127"/>
                <a:ea typeface="HY강B" pitchFamily="18" charset="-127"/>
              </a:rPr>
              <a:t>전처리기를</a:t>
            </a:r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 사용</a:t>
            </a:r>
            <a:endParaRPr lang="en-US" altLang="ko-KR" sz="1600" b="1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하드웨어 타입</a:t>
            </a:r>
            <a:r>
              <a:rPr lang="en-US" altLang="ko-KR" sz="1600" b="1" dirty="0" smtClean="0">
                <a:latin typeface="HY강B" pitchFamily="18" charset="-127"/>
                <a:ea typeface="HY강B" pitchFamily="18" charset="-127"/>
              </a:rPr>
              <a:t>,</a:t>
            </a:r>
          </a:p>
          <a:p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매트릭스 디바이스 개수</a:t>
            </a:r>
            <a:r>
              <a:rPr lang="en-US" altLang="ko-KR" sz="1600" b="1" dirty="0" smtClean="0">
                <a:latin typeface="HY강B" pitchFamily="18" charset="-127"/>
                <a:ea typeface="HY강B" pitchFamily="18" charset="-127"/>
              </a:rPr>
              <a:t>,</a:t>
            </a:r>
          </a:p>
          <a:p>
            <a:r>
              <a:rPr lang="en-US" altLang="ko-KR" sz="1600" b="1" dirty="0" smtClean="0">
                <a:latin typeface="HY강B" pitchFamily="18" charset="-127"/>
                <a:ea typeface="HY강B" pitchFamily="18" charset="-127"/>
              </a:rPr>
              <a:t>SPI </a:t>
            </a:r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통신 핀들의 상수를 정의</a:t>
            </a:r>
            <a:endParaRPr lang="ko-KR" altLang="en-US" sz="1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2707" y="3654938"/>
            <a:ext cx="4183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HY강B" pitchFamily="18" charset="-127"/>
                <a:ea typeface="HY강B" pitchFamily="18" charset="-127"/>
              </a:rPr>
              <a:t>MD_Parola</a:t>
            </a:r>
            <a:r>
              <a:rPr lang="ko-KR" altLang="en-US" sz="1600" b="1" dirty="0">
                <a:latin typeface="HY강B" pitchFamily="18" charset="-127"/>
                <a:ea typeface="HY강B" pitchFamily="18" charset="-127"/>
              </a:rPr>
              <a:t> 클래스의 객체인 </a:t>
            </a:r>
            <a:r>
              <a:rPr lang="en-US" altLang="ko-KR" sz="1600" b="1" dirty="0" err="1">
                <a:latin typeface="HY강B" pitchFamily="18" charset="-127"/>
                <a:ea typeface="HY강B" pitchFamily="18" charset="-127"/>
              </a:rPr>
              <a:t>myDisplay</a:t>
            </a:r>
            <a:r>
              <a:rPr lang="ko-KR" altLang="en-US" sz="1600" b="1" dirty="0">
                <a:latin typeface="HY강B" pitchFamily="18" charset="-127"/>
                <a:ea typeface="HY강B" pitchFamily="18" charset="-127"/>
              </a:rPr>
              <a:t>를 </a:t>
            </a:r>
            <a:r>
              <a:rPr lang="en-US" altLang="ko-KR" sz="1600" b="1" dirty="0">
                <a:latin typeface="HY강B" pitchFamily="18" charset="-127"/>
                <a:ea typeface="HY강B" pitchFamily="18" charset="-127"/>
              </a:rPr>
              <a:t>HARDWARE_TYPE</a:t>
            </a:r>
            <a:r>
              <a:rPr lang="ko-KR" altLang="en-US" sz="1600" b="1" dirty="0">
                <a:latin typeface="HY강B" pitchFamily="18" charset="-127"/>
                <a:ea typeface="HY강B" pitchFamily="18" charset="-127"/>
              </a:rPr>
              <a:t>에 </a:t>
            </a:r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해당하는</a:t>
            </a:r>
            <a:endParaRPr lang="en-US" altLang="ko-KR" sz="1600" b="1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하드웨어와 </a:t>
            </a:r>
            <a:r>
              <a:rPr lang="en-US" altLang="ko-KR" sz="1600" b="1" dirty="0">
                <a:latin typeface="HY강B" pitchFamily="18" charset="-127"/>
                <a:ea typeface="HY강B" pitchFamily="18" charset="-127"/>
              </a:rPr>
              <a:t>CS_PIN, MAX_DEVICES</a:t>
            </a:r>
            <a:r>
              <a:rPr lang="ko-KR" altLang="en-US" sz="1600" b="1" dirty="0">
                <a:latin typeface="HY강B" pitchFamily="18" charset="-127"/>
                <a:ea typeface="HY강B" pitchFamily="18" charset="-127"/>
              </a:rPr>
              <a:t>에 </a:t>
            </a:r>
            <a:endParaRPr lang="en-US" altLang="ko-KR" sz="1600" b="1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해당하는 </a:t>
            </a:r>
            <a:r>
              <a:rPr lang="ko-KR" altLang="en-US" sz="1600" b="1" dirty="0" err="1" smtClean="0">
                <a:latin typeface="HY강B" pitchFamily="18" charset="-127"/>
                <a:ea typeface="HY강B" pitchFamily="18" charset="-127"/>
              </a:rPr>
              <a:t>출력핀</a:t>
            </a:r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정보를 </a:t>
            </a:r>
            <a:r>
              <a:rPr lang="ko-KR" altLang="en-US" sz="1600" b="1" dirty="0">
                <a:latin typeface="HY강B" pitchFamily="18" charset="-127"/>
                <a:ea typeface="HY강B" pitchFamily="18" charset="-127"/>
              </a:rPr>
              <a:t>사용하여 </a:t>
            </a:r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초기화</a:t>
            </a:r>
            <a:endParaRPr lang="en-US" altLang="ko-KR" sz="1600" b="1" dirty="0"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1600" b="1" dirty="0" err="1" smtClean="0">
                <a:latin typeface="HY강B" pitchFamily="18" charset="-127"/>
                <a:ea typeface="HY강B" pitchFamily="18" charset="-127"/>
              </a:rPr>
              <a:t>myDisplay</a:t>
            </a:r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600" b="1" dirty="0">
                <a:latin typeface="HY강B" pitchFamily="18" charset="-127"/>
                <a:ea typeface="HY강B" pitchFamily="18" charset="-127"/>
              </a:rPr>
              <a:t>객체를 사용하여 </a:t>
            </a:r>
            <a:r>
              <a:rPr lang="en-US" altLang="ko-KR" sz="1600" b="1" dirty="0">
                <a:latin typeface="HY강B" pitchFamily="18" charset="-127"/>
                <a:ea typeface="HY강B" pitchFamily="18" charset="-127"/>
              </a:rPr>
              <a:t>LED </a:t>
            </a:r>
            <a:r>
              <a:rPr lang="ko-KR" altLang="en-US" sz="1600" b="1" dirty="0">
                <a:latin typeface="HY강B" pitchFamily="18" charset="-127"/>
                <a:ea typeface="HY강B" pitchFamily="18" charset="-127"/>
              </a:rPr>
              <a:t>매트릭스를 제어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653185" y="3172393"/>
            <a:ext cx="199061" cy="5477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18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39" y="1977295"/>
            <a:ext cx="3498001" cy="1488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4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도트 매트릭스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88" y="848655"/>
            <a:ext cx="741787" cy="5160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26891" y="1985110"/>
            <a:ext cx="51503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HY강B" pitchFamily="18" charset="-127"/>
                <a:ea typeface="HY강B" pitchFamily="18" charset="-127"/>
              </a:rPr>
              <a:t>1.myDisplay </a:t>
            </a:r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객체를 사용해 도트 매트릭스를 초기화</a:t>
            </a:r>
            <a:endParaRPr lang="en-US" altLang="ko-KR" sz="1600" b="1" dirty="0" smtClean="0"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1600" b="1" dirty="0" smtClean="0">
                <a:latin typeface="HY강B" pitchFamily="18" charset="-127"/>
                <a:ea typeface="HY강B" pitchFamily="18" charset="-127"/>
              </a:rPr>
              <a:t>2.</a:t>
            </a:r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도트 </a:t>
            </a:r>
            <a:r>
              <a:rPr lang="ko-KR" altLang="en-US" sz="1600" b="1" dirty="0">
                <a:latin typeface="HY강B" pitchFamily="18" charset="-127"/>
                <a:ea typeface="HY강B" pitchFamily="18" charset="-127"/>
              </a:rPr>
              <a:t>매</a:t>
            </a:r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트릭스 밝기를 설정 </a:t>
            </a:r>
            <a:r>
              <a:rPr lang="en-US" altLang="ko-KR" sz="1600" b="1" dirty="0" smtClean="0">
                <a:latin typeface="HY강B" pitchFamily="18" charset="-127"/>
                <a:ea typeface="HY강B" pitchFamily="18" charset="-127"/>
              </a:rPr>
              <a:t>0~15</a:t>
            </a:r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까지 있으며 </a:t>
            </a:r>
            <a:r>
              <a:rPr lang="en-US" altLang="ko-KR" sz="1600" b="1" dirty="0" smtClean="0">
                <a:latin typeface="HY강B" pitchFamily="18" charset="-127"/>
                <a:ea typeface="HY강B" pitchFamily="18" charset="-127"/>
              </a:rPr>
              <a:t>0</a:t>
            </a:r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이 가장 어둡고 </a:t>
            </a:r>
            <a:r>
              <a:rPr lang="en-US" altLang="ko-KR" sz="1600" b="1" dirty="0" smtClean="0">
                <a:latin typeface="HY강B" pitchFamily="18" charset="-127"/>
                <a:ea typeface="HY강B" pitchFamily="18" charset="-127"/>
              </a:rPr>
              <a:t>15</a:t>
            </a:r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가 가장 밝음</a:t>
            </a:r>
            <a:endParaRPr lang="en-US" altLang="ko-KR" sz="1600" b="1" dirty="0" smtClean="0"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1600" b="1" dirty="0" smtClean="0">
                <a:latin typeface="HY강B" pitchFamily="18" charset="-127"/>
                <a:ea typeface="HY강B" pitchFamily="18" charset="-127"/>
              </a:rPr>
              <a:t>3.</a:t>
            </a:r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도트 매트릭스 디스플레이를 초기화</a:t>
            </a:r>
            <a:r>
              <a:rPr lang="en-US" altLang="ko-KR" sz="1600" b="1" dirty="0" smtClean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이전에 표시한 텍스트를 지움</a:t>
            </a:r>
            <a:endParaRPr lang="en-US" altLang="ko-KR" sz="1600" b="1" dirty="0" smtClean="0"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1600" b="1" dirty="0" smtClean="0">
                <a:latin typeface="HY강B" pitchFamily="18" charset="-127"/>
                <a:ea typeface="HY강B" pitchFamily="18" charset="-127"/>
              </a:rPr>
              <a:t>4.</a:t>
            </a:r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시리얼 통신을 초기화</a:t>
            </a:r>
            <a:r>
              <a:rPr lang="en-US" altLang="ko-KR" sz="1600" b="1" dirty="0" smtClean="0">
                <a:latin typeface="HY강B" pitchFamily="18" charset="-127"/>
                <a:ea typeface="HY강B" pitchFamily="18" charset="-127"/>
              </a:rPr>
              <a:t>,9600</a:t>
            </a:r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은 통신속도를 의미</a:t>
            </a:r>
            <a:endParaRPr lang="en-US" altLang="ko-KR" sz="1600" b="1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72739" y="2185165"/>
            <a:ext cx="198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372739" y="2400608"/>
            <a:ext cx="24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356756" y="2644480"/>
            <a:ext cx="19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343939" y="2876037"/>
            <a:ext cx="31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751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5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도트 매트릭스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2" y="1347480"/>
            <a:ext cx="6581604" cy="8192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36862" y="1477109"/>
            <a:ext cx="454855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600" b="1" dirty="0">
                <a:latin typeface="HY강B" pitchFamily="18" charset="-127"/>
                <a:ea typeface="HY강B" pitchFamily="18" charset="-127"/>
              </a:rPr>
              <a:t>문자열을 입력으로 받아서 매트릭스에 메시지를 표시하는 </a:t>
            </a:r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함수</a:t>
            </a:r>
            <a:endParaRPr lang="en-US" altLang="ko-KR" sz="1600" b="1" dirty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매트릭스의 </a:t>
            </a:r>
            <a:r>
              <a:rPr lang="ko-KR" altLang="en-US" sz="1600" b="1" dirty="0">
                <a:latin typeface="HY강B" pitchFamily="18" charset="-127"/>
                <a:ea typeface="HY강B" pitchFamily="18" charset="-127"/>
              </a:rPr>
              <a:t>디스플레이를 초기화하여 이전에 </a:t>
            </a:r>
            <a:endParaRPr lang="en-US" altLang="ko-KR" sz="1600" b="1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표시된 </a:t>
            </a:r>
            <a:r>
              <a:rPr lang="ko-KR" altLang="en-US" sz="1600" b="1" dirty="0">
                <a:latin typeface="HY강B" pitchFamily="18" charset="-127"/>
                <a:ea typeface="HY강B" pitchFamily="18" charset="-127"/>
              </a:rPr>
              <a:t>내용을 </a:t>
            </a:r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지움</a:t>
            </a:r>
            <a:endParaRPr lang="en-US" altLang="ko-KR" sz="1600" b="1" dirty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매트릭스에 </a:t>
            </a:r>
            <a:r>
              <a:rPr lang="ko-KR" altLang="en-US" sz="1600" b="1" dirty="0">
                <a:latin typeface="HY강B" pitchFamily="18" charset="-127"/>
                <a:ea typeface="HY강B" pitchFamily="18" charset="-127"/>
              </a:rPr>
              <a:t>문자열을 표시하는 함수로</a:t>
            </a:r>
            <a:r>
              <a:rPr lang="en-US" altLang="ko-KR" sz="1600" b="1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600" b="1" dirty="0">
                <a:latin typeface="HY강B" pitchFamily="18" charset="-127"/>
                <a:ea typeface="HY강B" pitchFamily="18" charset="-127"/>
              </a:rPr>
              <a:t>입력된 메시지를 화면 중앙부터 왼쪽으로 스크롤하며 </a:t>
            </a:r>
            <a:endParaRPr lang="en-US" altLang="ko-KR" sz="1600" b="1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600" b="1" dirty="0" smtClean="0">
                <a:latin typeface="HY강B" pitchFamily="18" charset="-127"/>
                <a:ea typeface="HY강B" pitchFamily="18" charset="-127"/>
              </a:rPr>
              <a:t>표시</a:t>
            </a:r>
            <a:endParaRPr lang="en-US" altLang="ko-KR" sz="1600" b="1" dirty="0">
              <a:latin typeface="HY강B" pitchFamily="18" charset="-127"/>
              <a:ea typeface="HY강B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5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06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도트 매트릭스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8" y="1164777"/>
            <a:ext cx="5563377" cy="29341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46093" y="1420759"/>
            <a:ext cx="3634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HY강B" pitchFamily="18" charset="-127"/>
                <a:ea typeface="HY강B" pitchFamily="18" charset="-127"/>
              </a:rPr>
              <a:t>1.</a:t>
            </a:r>
            <a:r>
              <a:rPr lang="ko-KR" altLang="en-US" sz="1400" b="1" dirty="0" smtClean="0">
                <a:latin typeface="HY강B" pitchFamily="18" charset="-127"/>
                <a:ea typeface="HY강B" pitchFamily="18" charset="-127"/>
              </a:rPr>
              <a:t>시리얼 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버퍼에 데이터가 있는지 </a:t>
            </a:r>
            <a:r>
              <a:rPr lang="ko-KR" altLang="en-US" sz="1400" b="1" dirty="0" smtClean="0">
                <a:latin typeface="HY강B" pitchFamily="18" charset="-127"/>
                <a:ea typeface="HY강B" pitchFamily="18" charset="-127"/>
              </a:rPr>
              <a:t>확인</a:t>
            </a:r>
            <a:endParaRPr lang="en-US" altLang="ko-KR" sz="1400" b="1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400" b="1" dirty="0" smtClean="0">
                <a:latin typeface="HY강B" pitchFamily="18" charset="-127"/>
                <a:ea typeface="HY강B" pitchFamily="18" charset="-127"/>
              </a:rPr>
              <a:t>데이터가 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도착하면 </a:t>
            </a:r>
            <a:r>
              <a:rPr lang="en-US" altLang="ko-KR" sz="1400" b="1" dirty="0" smtClean="0">
                <a:latin typeface="HY강B" pitchFamily="18" charset="-127"/>
                <a:ea typeface="HY강B" pitchFamily="18" charset="-127"/>
              </a:rPr>
              <a:t>true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로</a:t>
            </a:r>
            <a:r>
              <a:rPr lang="ko-KR" altLang="en-US" sz="1400" b="1" dirty="0" smtClean="0">
                <a:latin typeface="HY강B" pitchFamily="18" charset="-127"/>
                <a:ea typeface="HY강B" pitchFamily="18" charset="-127"/>
              </a:rPr>
              <a:t> 변환</a:t>
            </a:r>
            <a:endParaRPr lang="en-US" altLang="ko-KR" sz="1400" b="1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400" b="1" dirty="0" smtClean="0">
                <a:latin typeface="HY강B" pitchFamily="18" charset="-127"/>
                <a:ea typeface="HY강B" pitchFamily="18" charset="-127"/>
              </a:rPr>
              <a:t>도착하지 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않으면 </a:t>
            </a:r>
            <a:r>
              <a:rPr lang="en-US" altLang="ko-KR" sz="1400" b="1" dirty="0" smtClean="0">
                <a:latin typeface="HY강B" pitchFamily="18" charset="-127"/>
                <a:ea typeface="HY강B" pitchFamily="18" charset="-127"/>
              </a:rPr>
              <a:t>false</a:t>
            </a:r>
            <a:r>
              <a:rPr lang="ko-KR" altLang="en-US" sz="1400" b="1" dirty="0" smtClean="0">
                <a:latin typeface="HY강B" pitchFamily="18" charset="-127"/>
                <a:ea typeface="HY강B" pitchFamily="18" charset="-127"/>
              </a:rPr>
              <a:t>로 변환</a:t>
            </a:r>
            <a:endParaRPr lang="ko-KR" altLang="en-US" sz="14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46093" y="2451127"/>
            <a:ext cx="39389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HY강B" pitchFamily="18" charset="-127"/>
                <a:ea typeface="HY강B" pitchFamily="18" charset="-127"/>
              </a:rPr>
              <a:t>2.JSON 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데이터를 </a:t>
            </a:r>
            <a:r>
              <a:rPr lang="ko-KR" altLang="en-US" sz="1400" b="1" dirty="0" err="1">
                <a:latin typeface="HY강B" pitchFamily="18" charset="-127"/>
                <a:ea typeface="HY강B" pitchFamily="18" charset="-127"/>
              </a:rPr>
              <a:t>파싱하기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b="1" dirty="0" smtClean="0">
                <a:latin typeface="HY강B" pitchFamily="18" charset="-127"/>
                <a:ea typeface="HY강B" pitchFamily="18" charset="-127"/>
              </a:rPr>
              <a:t>위한 </a:t>
            </a:r>
            <a:r>
              <a:rPr lang="en-US" altLang="ko-KR" sz="1400" b="1" dirty="0">
                <a:latin typeface="HY강B" pitchFamily="18" charset="-127"/>
                <a:ea typeface="HY강B" pitchFamily="18" charset="-127"/>
              </a:rPr>
              <a:t>doc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를 </a:t>
            </a:r>
            <a:r>
              <a:rPr lang="ko-KR" altLang="en-US" sz="1400" b="1" dirty="0" smtClean="0">
                <a:latin typeface="HY강B" pitchFamily="18" charset="-127"/>
                <a:ea typeface="HY강B" pitchFamily="18" charset="-127"/>
              </a:rPr>
              <a:t>생성</a:t>
            </a:r>
            <a:endParaRPr lang="en-US" altLang="ko-KR" sz="1400" b="1" dirty="0" smtClean="0"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1400" b="1" dirty="0" smtClean="0">
                <a:latin typeface="HY강B" pitchFamily="18" charset="-127"/>
                <a:ea typeface="HY강B" pitchFamily="18" charset="-127"/>
              </a:rPr>
              <a:t>Doc</a:t>
            </a:r>
            <a:r>
              <a:rPr lang="ko-KR" altLang="en-US" sz="1400" b="1" dirty="0" smtClean="0">
                <a:latin typeface="HY강B" pitchFamily="18" charset="-127"/>
                <a:ea typeface="HY강B" pitchFamily="18" charset="-127"/>
              </a:rPr>
              <a:t>은 </a:t>
            </a:r>
            <a:r>
              <a:rPr lang="en-US" altLang="ko-KR" sz="1400" b="1" dirty="0" smtClean="0">
                <a:latin typeface="HY강B" pitchFamily="18" charset="-127"/>
                <a:ea typeface="HY강B" pitchFamily="18" charset="-127"/>
              </a:rPr>
              <a:t>JSON 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데이터를 저장할 메모리를 </a:t>
            </a:r>
            <a:endParaRPr lang="en-US" altLang="ko-KR" sz="1400" b="1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400" b="1" dirty="0" smtClean="0">
                <a:latin typeface="HY강B" pitchFamily="18" charset="-127"/>
                <a:ea typeface="HY강B" pitchFamily="18" charset="-127"/>
              </a:rPr>
              <a:t>동적으로 할당</a:t>
            </a:r>
            <a:endParaRPr lang="en-US" altLang="ko-KR" sz="1400" b="1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400" b="1" dirty="0" smtClean="0">
                <a:latin typeface="HY강B" pitchFamily="18" charset="-127"/>
                <a:ea typeface="HY강B" pitchFamily="18" charset="-127"/>
              </a:rPr>
              <a:t>최대 </a:t>
            </a:r>
            <a:r>
              <a:rPr lang="en-US" altLang="ko-KR" sz="1400" b="1" dirty="0">
                <a:latin typeface="HY강B" pitchFamily="18" charset="-127"/>
                <a:ea typeface="HY강B" pitchFamily="18" charset="-127"/>
              </a:rPr>
              <a:t>1024 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바이트 크기의 메모리를 </a:t>
            </a:r>
            <a:endParaRPr lang="en-US" altLang="ko-KR" sz="1400" b="1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400" b="1" dirty="0" smtClean="0">
                <a:latin typeface="HY강B" pitchFamily="18" charset="-127"/>
                <a:ea typeface="HY강B" pitchFamily="18" charset="-127"/>
              </a:rPr>
              <a:t>사용하도록 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설정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835" y="1236093"/>
            <a:ext cx="16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1818" y="1604701"/>
            <a:ext cx="1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7038" y="2247928"/>
            <a:ext cx="18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7370" y="2699211"/>
            <a:ext cx="121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374669" y="3593668"/>
            <a:ext cx="39770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HY강B" pitchFamily="18" charset="-127"/>
                <a:ea typeface="HY강B" pitchFamily="18" charset="-127"/>
              </a:rPr>
              <a:t>3.doc</a:t>
            </a:r>
            <a:r>
              <a:rPr lang="ko-KR" altLang="en-US" sz="1400" b="1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객체를 </a:t>
            </a:r>
            <a:r>
              <a:rPr lang="en-US" altLang="ko-KR" sz="1400" b="1" dirty="0" err="1">
                <a:latin typeface="HY강B" pitchFamily="18" charset="-127"/>
                <a:ea typeface="HY강B" pitchFamily="18" charset="-127"/>
              </a:rPr>
              <a:t>JsonObject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로 </a:t>
            </a:r>
            <a:r>
              <a:rPr lang="ko-KR" altLang="en-US" sz="1400" b="1" dirty="0" smtClean="0">
                <a:latin typeface="HY강B" pitchFamily="18" charset="-127"/>
                <a:ea typeface="HY강B" pitchFamily="18" charset="-127"/>
              </a:rPr>
              <a:t>변환</a:t>
            </a:r>
            <a:r>
              <a:rPr lang="en-US" altLang="ko-KR" sz="1400" b="1" dirty="0" smtClean="0">
                <a:latin typeface="HY강B" pitchFamily="18" charset="-127"/>
                <a:ea typeface="HY강B" pitchFamily="18" charset="-127"/>
              </a:rPr>
              <a:t> root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는 </a:t>
            </a:r>
            <a:endParaRPr lang="en-US" altLang="ko-KR" sz="1400" b="1" dirty="0" smtClean="0"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1400" b="1" dirty="0" smtClean="0">
                <a:latin typeface="HY강B" pitchFamily="18" charset="-127"/>
                <a:ea typeface="HY강B" pitchFamily="18" charset="-127"/>
              </a:rPr>
              <a:t>JSON 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데이터의 최상위 객체를 나타내는 </a:t>
            </a:r>
            <a:r>
              <a:rPr lang="ko-KR" altLang="en-US" sz="1400" b="1" dirty="0" smtClean="0">
                <a:latin typeface="HY강B" pitchFamily="18" charset="-127"/>
                <a:ea typeface="HY강B" pitchFamily="18" charset="-127"/>
              </a:rPr>
              <a:t>변수</a:t>
            </a:r>
            <a:endParaRPr lang="en-US" altLang="ko-KR" sz="1400" b="1" dirty="0" smtClean="0"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1400" b="1" dirty="0">
                <a:latin typeface="HY강B" pitchFamily="18" charset="-127"/>
                <a:ea typeface="HY강B" pitchFamily="18" charset="-127"/>
              </a:rPr>
              <a:t>SON 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데이터에서 </a:t>
            </a:r>
            <a:r>
              <a:rPr lang="en-US" altLang="ko-KR" sz="1400" b="1" dirty="0">
                <a:latin typeface="HY강B" pitchFamily="18" charset="-127"/>
                <a:ea typeface="HY강B" pitchFamily="18" charset="-127"/>
              </a:rPr>
              <a:t>"predictions" 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배열의 첫 번째 </a:t>
            </a:r>
            <a:endParaRPr lang="en-US" altLang="ko-KR" sz="1400" b="1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400" b="1" dirty="0" smtClean="0">
                <a:latin typeface="HY강B" pitchFamily="18" charset="-127"/>
                <a:ea typeface="HY강B" pitchFamily="18" charset="-127"/>
              </a:rPr>
              <a:t>요소의 </a:t>
            </a:r>
            <a:r>
              <a:rPr lang="en-US" altLang="ko-KR" sz="1400" b="1" dirty="0">
                <a:latin typeface="HY강B" pitchFamily="18" charset="-127"/>
                <a:ea typeface="HY강B" pitchFamily="18" charset="-127"/>
              </a:rPr>
              <a:t>"class" 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필드 값을 </a:t>
            </a:r>
            <a:r>
              <a:rPr lang="ko-KR" altLang="en-US" sz="1400" b="1" dirty="0" smtClean="0">
                <a:latin typeface="HY강B" pitchFamily="18" charset="-127"/>
                <a:ea typeface="HY강B" pitchFamily="18" charset="-127"/>
              </a:rPr>
              <a:t>읽어옴</a:t>
            </a:r>
            <a:r>
              <a:rPr lang="en-US" altLang="ko-KR" sz="1400" b="1" dirty="0" smtClean="0">
                <a:latin typeface="HY강B" pitchFamily="18" charset="-127"/>
                <a:ea typeface="HY강B" pitchFamily="18" charset="-127"/>
              </a:rPr>
              <a:t> </a:t>
            </a:r>
          </a:p>
          <a:p>
            <a:r>
              <a:rPr lang="ko-KR" altLang="en-US" sz="1400" b="1" dirty="0" smtClean="0">
                <a:latin typeface="HY강B" pitchFamily="18" charset="-127"/>
                <a:ea typeface="HY강B" pitchFamily="18" charset="-127"/>
              </a:rPr>
              <a:t>이 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값은 </a:t>
            </a:r>
            <a:r>
              <a:rPr lang="en-US" altLang="ko-KR" sz="1400" b="1" dirty="0" err="1">
                <a:latin typeface="HY강B" pitchFamily="18" charset="-127"/>
                <a:ea typeface="HY강B" pitchFamily="18" charset="-127"/>
              </a:rPr>
              <a:t>predictionClass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 변수에 문자열로 </a:t>
            </a:r>
            <a:r>
              <a:rPr lang="ko-KR" altLang="en-US" sz="1400" b="1" dirty="0" smtClean="0">
                <a:latin typeface="HY강B" pitchFamily="18" charset="-127"/>
                <a:ea typeface="HY강B" pitchFamily="18" charset="-127"/>
              </a:rPr>
              <a:t>저장</a:t>
            </a:r>
            <a:endParaRPr lang="ko-KR" altLang="en-US" sz="14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2768" y="5023749"/>
            <a:ext cx="39389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HY강B" pitchFamily="18" charset="-127"/>
                <a:ea typeface="HY강B" pitchFamily="18" charset="-127"/>
              </a:rPr>
              <a:t>4.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400" b="1" dirty="0">
                <a:latin typeface="HY강B" pitchFamily="18" charset="-127"/>
                <a:ea typeface="HY강B" pitchFamily="18" charset="-127"/>
              </a:rPr>
              <a:t>"WARNING"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과 </a:t>
            </a:r>
            <a:r>
              <a:rPr lang="en-US" altLang="ko-KR" sz="1400" b="1" dirty="0">
                <a:latin typeface="HY강B" pitchFamily="18" charset="-127"/>
                <a:ea typeface="HY강B" pitchFamily="18" charset="-127"/>
              </a:rPr>
              <a:t>"FALL"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이라는 두 가지 예측 </a:t>
            </a:r>
            <a:endParaRPr lang="en-US" altLang="ko-KR" sz="1400" b="1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400" b="1" dirty="0" smtClean="0">
                <a:latin typeface="HY강B" pitchFamily="18" charset="-127"/>
                <a:ea typeface="HY강B" pitchFamily="18" charset="-127"/>
              </a:rPr>
              <a:t>클래스를 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확인하여</a:t>
            </a:r>
            <a:r>
              <a:rPr lang="en-US" altLang="ko-KR" sz="1400" b="1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각각에 해당하는 메시지를 </a:t>
            </a:r>
            <a:endParaRPr lang="en-US" altLang="ko-KR" sz="1400" b="1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400" b="1" dirty="0" smtClean="0">
                <a:latin typeface="HY강B" pitchFamily="18" charset="-127"/>
                <a:ea typeface="HY강B" pitchFamily="18" charset="-127"/>
              </a:rPr>
              <a:t>매트릭스에 </a:t>
            </a:r>
            <a:r>
              <a:rPr lang="ko-KR" altLang="en-US" sz="1400" b="1" dirty="0">
                <a:latin typeface="HY강B" pitchFamily="18" charset="-127"/>
                <a:ea typeface="HY강B" pitchFamily="18" charset="-127"/>
              </a:rPr>
              <a:t>표시하는 함수를 호출</a:t>
            </a:r>
          </a:p>
        </p:txBody>
      </p:sp>
    </p:spTree>
    <p:extLst>
      <p:ext uri="{BB962C8B-B14F-4D97-AF65-F5344CB8AC3E}">
        <p14:creationId xmlns:p14="http://schemas.microsoft.com/office/powerpoint/2010/main" val="6622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매트릭스 시연 영상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akaoTalk_20230719_16352867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72844" y="2724578"/>
            <a:ext cx="4745407" cy="21354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72844" y="1992923"/>
            <a:ext cx="1978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강B" pitchFamily="18" charset="-127"/>
                <a:ea typeface="HY강B" pitchFamily="18" charset="-127"/>
              </a:rPr>
              <a:t>상황이 </a:t>
            </a:r>
            <a:r>
              <a:rPr lang="en-US" altLang="ko-KR" b="1" dirty="0" smtClean="0">
                <a:latin typeface="HY강B" pitchFamily="18" charset="-127"/>
                <a:ea typeface="HY강B" pitchFamily="18" charset="-127"/>
              </a:rPr>
              <a:t>b</a:t>
            </a:r>
            <a:r>
              <a:rPr lang="ko-KR" altLang="en-US" b="1" dirty="0" smtClean="0">
                <a:latin typeface="HY강B" pitchFamily="18" charset="-127"/>
                <a:ea typeface="HY강B" pitchFamily="18" charset="-127"/>
              </a:rPr>
              <a:t>일 경우</a:t>
            </a:r>
            <a:r>
              <a:rPr lang="en-US" altLang="ko-KR" b="1" dirty="0" smtClean="0"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b="1" dirty="0" smtClean="0">
                <a:latin typeface="HY강B" pitchFamily="18" charset="-127"/>
                <a:ea typeface="HY강B" pitchFamily="18" charset="-127"/>
              </a:rPr>
              <a:t>넘어진 상태</a:t>
            </a:r>
            <a:r>
              <a:rPr lang="en-US" altLang="ko-KR" b="1" dirty="0" smtClean="0">
                <a:latin typeface="HY강B" pitchFamily="18" charset="-127"/>
                <a:ea typeface="HY강B" pitchFamily="18" charset="-127"/>
              </a:rPr>
              <a:t>):</a:t>
            </a:r>
            <a:endParaRPr lang="ko-KR" altLang="en-US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7508" y="1844431"/>
            <a:ext cx="2891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강B" pitchFamily="18" charset="-127"/>
                <a:ea typeface="HY강B" pitchFamily="18" charset="-127"/>
              </a:rPr>
              <a:t>상황이 </a:t>
            </a:r>
            <a:r>
              <a:rPr lang="en-US" altLang="ko-KR" b="1" dirty="0" smtClean="0">
                <a:latin typeface="HY강B" pitchFamily="18" charset="-127"/>
                <a:ea typeface="HY강B" pitchFamily="18" charset="-127"/>
              </a:rPr>
              <a:t>a</a:t>
            </a:r>
            <a:r>
              <a:rPr lang="ko-KR" altLang="en-US" b="1" dirty="0" smtClean="0">
                <a:latin typeface="HY강B" pitchFamily="18" charset="-127"/>
                <a:ea typeface="HY강B" pitchFamily="18" charset="-127"/>
              </a:rPr>
              <a:t>일 경우</a:t>
            </a:r>
            <a:endParaRPr lang="en-US" altLang="ko-KR" b="1" dirty="0" smtClean="0">
              <a:latin typeface="HY강B" pitchFamily="18" charset="-127"/>
              <a:ea typeface="HY강B" pitchFamily="18" charset="-127"/>
            </a:endParaRPr>
          </a:p>
          <a:p>
            <a:r>
              <a:rPr lang="en-US" altLang="ko-KR" b="1" dirty="0" smtClean="0"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b="1" dirty="0" smtClean="0">
                <a:latin typeface="HY강B" pitchFamily="18" charset="-127"/>
                <a:ea typeface="HY강B" pitchFamily="18" charset="-127"/>
              </a:rPr>
              <a:t>넘어지려는 상태</a:t>
            </a:r>
            <a:r>
              <a:rPr lang="en-US" altLang="ko-KR" b="1" dirty="0" smtClean="0">
                <a:latin typeface="HY강B" pitchFamily="18" charset="-127"/>
                <a:ea typeface="HY강B" pitchFamily="18" charset="-127"/>
              </a:rPr>
              <a:t>):</a:t>
            </a:r>
            <a:endParaRPr lang="ko-KR" altLang="en-US" b="1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6" name="KakaoTalk_20230720_10310308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7508" y="2724578"/>
            <a:ext cx="4422071" cy="198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5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392</Words>
  <Application>Microsoft Office PowerPoint</Application>
  <PresentationFormat>사용자 지정</PresentationFormat>
  <Paragraphs>83</Paragraphs>
  <Slides>8</Slides>
  <Notes>0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14</cp:lastModifiedBy>
  <cp:revision>64</cp:revision>
  <dcterms:created xsi:type="dcterms:W3CDTF">2023-04-19T04:07:11Z</dcterms:created>
  <dcterms:modified xsi:type="dcterms:W3CDTF">2023-07-20T08:32:22Z</dcterms:modified>
</cp:coreProperties>
</file>